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16" r:id="rId42"/>
    <p:sldId id="317" r:id="rId43"/>
    <p:sldId id="318" r:id="rId44"/>
    <p:sldId id="296" r:id="rId45"/>
    <p:sldId id="297" r:id="rId46"/>
    <p:sldId id="298" r:id="rId47"/>
    <p:sldId id="299" r:id="rId48"/>
    <p:sldId id="309" r:id="rId49"/>
    <p:sldId id="315" r:id="rId50"/>
    <p:sldId id="314" r:id="rId51"/>
    <p:sldId id="313" r:id="rId52"/>
    <p:sldId id="310" r:id="rId53"/>
    <p:sldId id="311" r:id="rId54"/>
    <p:sldId id="312" r:id="rId55"/>
    <p:sldId id="319" r:id="rId56"/>
    <p:sldId id="301" r:id="rId57"/>
    <p:sldId id="302" r:id="rId58"/>
    <p:sldId id="303" r:id="rId59"/>
    <p:sldId id="304" r:id="rId6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rgbClr val="DEE0DF"/>
          </a:solidFill>
        </a:fill>
      </a:tcStyle>
    </a:wholeTbl>
    <a:band2H>
      <a:tcTxStyle/>
      <a:tcStyle>
        <a:tcBdr/>
        <a:fill>
          <a:solidFill>
            <a:srgbClr val="EFF0F0"/>
          </a:solidFill>
        </a:fill>
      </a:tcStyle>
    </a:band2H>
    <a:firstCol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381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381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rgbClr val="F4E8D1"/>
          </a:solidFill>
        </a:fill>
      </a:tcStyle>
    </a:wholeTbl>
    <a:band2H>
      <a:tcTxStyle/>
      <a:tcStyle>
        <a:tcBdr/>
        <a:fill>
          <a:solidFill>
            <a:srgbClr val="FAF4E9"/>
          </a:solidFill>
        </a:fill>
      </a:tcStyle>
    </a:band2H>
    <a:firstCol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381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381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rgbClr val="E5DDD4"/>
          </a:solidFill>
        </a:fill>
      </a:tcStyle>
    </a:wholeTbl>
    <a:band2H>
      <a:tcTxStyle/>
      <a:tcStyle>
        <a:tcBdr/>
        <a:fill>
          <a:solidFill>
            <a:srgbClr val="F2EFEB"/>
          </a:solidFill>
        </a:fill>
      </a:tcStyle>
    </a:band2H>
    <a:firstCol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381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381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8"/>
          </a:solidFill>
        </a:fill>
      </a:tcStyle>
    </a:wholeTbl>
    <a:band2H>
      <a:tcTxStyle/>
      <a:tcStyle>
        <a:tcBdr/>
        <a:fill>
          <a:solidFill>
            <a:srgbClr val="1A2D62"/>
          </a:solidFill>
        </a:fill>
      </a:tcStyle>
    </a:band2H>
    <a:firstCol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25B48"/>
              </a:solidFill>
              <a:prstDash val="solid"/>
              <a:round/>
            </a:ln>
          </a:top>
          <a:bottom>
            <a:ln w="254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A2D62"/>
          </a:solidFill>
        </a:fill>
      </a:tcStyle>
    </a:lastRow>
    <a:fir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25B48"/>
              </a:solidFill>
              <a:prstDash val="solid"/>
              <a:round/>
            </a:ln>
          </a:top>
          <a:bottom>
            <a:ln w="254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rgbClr val="D1D0CE"/>
          </a:solidFill>
        </a:fill>
      </a:tcStyle>
    </a:wholeTbl>
    <a:band2H>
      <a:tcTxStyle/>
      <a:tcStyle>
        <a:tcBdr/>
        <a:fill>
          <a:solidFill>
            <a:srgbClr val="EAE9E8"/>
          </a:solidFill>
        </a:fill>
      </a:tcStyle>
    </a:band2H>
    <a:firstCol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rgbClr val="625B48"/>
          </a:solidFill>
        </a:fill>
      </a:tcStyle>
    </a:firstCol>
    <a:la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38100" cap="flat">
              <a:solidFill>
                <a:srgbClr val="1A2D62"/>
              </a:solidFill>
              <a:prstDash val="solid"/>
              <a:round/>
            </a:ln>
          </a:top>
          <a:bottom>
            <a:ln w="127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rgbClr val="625B48"/>
          </a:solidFill>
        </a:fill>
      </a:tcStyle>
    </a:lastRow>
    <a:firstRow>
      <a:tcTxStyle b="on" i="off">
        <a:fontRef idx="minor">
          <a:srgbClr val="1A2D62"/>
        </a:fontRef>
        <a:srgbClr val="1A2D62"/>
      </a:tcTxStyle>
      <a:tcStyle>
        <a:tcBdr>
          <a:left>
            <a:ln w="12700" cap="flat">
              <a:solidFill>
                <a:srgbClr val="1A2D62"/>
              </a:solidFill>
              <a:prstDash val="solid"/>
              <a:round/>
            </a:ln>
          </a:left>
          <a:right>
            <a:ln w="12700" cap="flat">
              <a:solidFill>
                <a:srgbClr val="1A2D62"/>
              </a:solidFill>
              <a:prstDash val="solid"/>
              <a:round/>
            </a:ln>
          </a:right>
          <a:top>
            <a:ln w="12700" cap="flat">
              <a:solidFill>
                <a:srgbClr val="1A2D62"/>
              </a:solidFill>
              <a:prstDash val="solid"/>
              <a:round/>
            </a:ln>
          </a:top>
          <a:bottom>
            <a:ln w="38100" cap="flat">
              <a:solidFill>
                <a:srgbClr val="1A2D62"/>
              </a:solidFill>
              <a:prstDash val="solid"/>
              <a:round/>
            </a:ln>
          </a:bottom>
          <a:insideH>
            <a:ln w="12700" cap="flat">
              <a:solidFill>
                <a:srgbClr val="1A2D62"/>
              </a:solidFill>
              <a:prstDash val="solid"/>
              <a:round/>
            </a:ln>
          </a:insideH>
          <a:insideV>
            <a:ln w="12700" cap="flat">
              <a:solidFill>
                <a:srgbClr val="1A2D62"/>
              </a:solidFill>
              <a:prstDash val="solid"/>
              <a:round/>
            </a:ln>
          </a:insideV>
        </a:tcBdr>
        <a:fill>
          <a:solidFill>
            <a:srgbClr val="625B48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solidFill>
                <a:srgbClr val="625B48"/>
              </a:solidFill>
              <a:prstDash val="solid"/>
              <a:round/>
            </a:ln>
          </a:left>
          <a:right>
            <a:ln w="12700" cap="flat">
              <a:solidFill>
                <a:srgbClr val="625B48"/>
              </a:solidFill>
              <a:prstDash val="solid"/>
              <a:round/>
            </a:ln>
          </a:right>
          <a:top>
            <a:ln w="12700" cap="flat">
              <a:solidFill>
                <a:srgbClr val="625B48"/>
              </a:solidFill>
              <a:prstDash val="solid"/>
              <a:round/>
            </a:ln>
          </a:top>
          <a:bottom>
            <a:ln w="127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solidFill>
                <a:srgbClr val="625B48"/>
              </a:solidFill>
              <a:prstDash val="solid"/>
              <a:round/>
            </a:ln>
          </a:insideH>
          <a:insideV>
            <a:ln w="12700" cap="flat">
              <a:solidFill>
                <a:srgbClr val="625B48"/>
              </a:solidFill>
              <a:prstDash val="solid"/>
              <a:round/>
            </a:ln>
          </a:insideV>
        </a:tcBdr>
        <a:fill>
          <a:solidFill>
            <a:srgbClr val="625B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solidFill>
                <a:srgbClr val="625B48"/>
              </a:solidFill>
              <a:prstDash val="solid"/>
              <a:round/>
            </a:ln>
          </a:left>
          <a:right>
            <a:ln w="12700" cap="flat">
              <a:solidFill>
                <a:srgbClr val="625B48"/>
              </a:solidFill>
              <a:prstDash val="solid"/>
              <a:round/>
            </a:ln>
          </a:right>
          <a:top>
            <a:ln w="12700" cap="flat">
              <a:solidFill>
                <a:srgbClr val="625B48"/>
              </a:solidFill>
              <a:prstDash val="solid"/>
              <a:round/>
            </a:ln>
          </a:top>
          <a:bottom>
            <a:ln w="127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solidFill>
                <a:srgbClr val="625B48"/>
              </a:solidFill>
              <a:prstDash val="solid"/>
              <a:round/>
            </a:ln>
          </a:insideH>
          <a:insideV>
            <a:ln w="12700" cap="flat">
              <a:solidFill>
                <a:srgbClr val="625B48"/>
              </a:solidFill>
              <a:prstDash val="solid"/>
              <a:round/>
            </a:ln>
          </a:insideV>
        </a:tcBdr>
        <a:fill>
          <a:solidFill>
            <a:srgbClr val="625B48">
              <a:alpha val="20000"/>
            </a:srgbClr>
          </a:solidFill>
        </a:fill>
      </a:tcStyle>
    </a:firstCol>
    <a:lastRow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solidFill>
                <a:srgbClr val="625B48"/>
              </a:solidFill>
              <a:prstDash val="solid"/>
              <a:round/>
            </a:ln>
          </a:left>
          <a:right>
            <a:ln w="12700" cap="flat">
              <a:solidFill>
                <a:srgbClr val="625B48"/>
              </a:solidFill>
              <a:prstDash val="solid"/>
              <a:round/>
            </a:ln>
          </a:right>
          <a:top>
            <a:ln w="50800" cap="flat">
              <a:solidFill>
                <a:srgbClr val="625B48"/>
              </a:solidFill>
              <a:prstDash val="solid"/>
              <a:round/>
            </a:ln>
          </a:top>
          <a:bottom>
            <a:ln w="127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solidFill>
                <a:srgbClr val="625B48"/>
              </a:solidFill>
              <a:prstDash val="solid"/>
              <a:round/>
            </a:ln>
          </a:insideH>
          <a:insideV>
            <a:ln w="12700" cap="flat">
              <a:solidFill>
                <a:srgbClr val="625B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625B48"/>
        </a:fontRef>
        <a:srgbClr val="625B48"/>
      </a:tcTxStyle>
      <a:tcStyle>
        <a:tcBdr>
          <a:left>
            <a:ln w="12700" cap="flat">
              <a:solidFill>
                <a:srgbClr val="625B48"/>
              </a:solidFill>
              <a:prstDash val="solid"/>
              <a:round/>
            </a:ln>
          </a:left>
          <a:right>
            <a:ln w="12700" cap="flat">
              <a:solidFill>
                <a:srgbClr val="625B48"/>
              </a:solidFill>
              <a:prstDash val="solid"/>
              <a:round/>
            </a:ln>
          </a:right>
          <a:top>
            <a:ln w="12700" cap="flat">
              <a:solidFill>
                <a:srgbClr val="625B48"/>
              </a:solidFill>
              <a:prstDash val="solid"/>
              <a:round/>
            </a:ln>
          </a:top>
          <a:bottom>
            <a:ln w="254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solidFill>
                <a:srgbClr val="625B48"/>
              </a:solidFill>
              <a:prstDash val="solid"/>
              <a:round/>
            </a:ln>
          </a:insideH>
          <a:insideV>
            <a:ln w="12700" cap="flat">
              <a:solidFill>
                <a:srgbClr val="625B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3070" y="1432208"/>
            <a:ext cx="5461003" cy="6985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35900" y="4974535"/>
            <a:ext cx="4508500" cy="41402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35900" y="626164"/>
            <a:ext cx="4508500" cy="41529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51573F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paration_proces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Quantification_(science)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104900" y="393700"/>
            <a:ext cx="10795000" cy="3556000"/>
          </a:xfrm>
          <a:prstGeom prst="rect">
            <a:avLst/>
          </a:prstGeom>
        </p:spPr>
        <p:txBody>
          <a:bodyPr/>
          <a:lstStyle/>
          <a:p>
            <a:r>
              <a:t>Unit 5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104900" y="4025900"/>
            <a:ext cx="10795000" cy="2235200"/>
          </a:xfrm>
          <a:prstGeom prst="rect">
            <a:avLst/>
          </a:prstGeom>
        </p:spPr>
        <p:txBody>
          <a:bodyPr/>
          <a:lstStyle>
            <a:lvl1pPr defTabSz="239522">
              <a:defRPr sz="1700"/>
            </a:lvl1pPr>
          </a:lstStyle>
          <a:p>
            <a:r>
              <a:t>Moles, Mole Conversions, Percent Composition, Empirical/Molecular Formulas</a:t>
            </a:r>
          </a:p>
        </p:txBody>
      </p:sp>
      <p:pic>
        <p:nvPicPr>
          <p:cNvPr id="121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5721" y="5109243"/>
            <a:ext cx="2993358" cy="2993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666750" y="508000"/>
            <a:ext cx="10795001" cy="2362200"/>
          </a:xfrm>
          <a:prstGeom prst="rect">
            <a:avLst/>
          </a:prstGeom>
        </p:spPr>
        <p:txBody>
          <a:bodyPr/>
          <a:lstStyle/>
          <a:p>
            <a:r>
              <a:t>A Good Analogy</a:t>
            </a:r>
          </a:p>
        </p:txBody>
      </p:sp>
      <p:sp>
        <p:nvSpPr>
          <p:cNvPr id="153" name="Shape 153"/>
          <p:cNvSpPr/>
          <p:nvPr/>
        </p:nvSpPr>
        <p:spPr>
          <a:xfrm>
            <a:off x="5122162" y="5041646"/>
            <a:ext cx="1884173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1 dozen</a:t>
            </a:r>
          </a:p>
        </p:txBody>
      </p:sp>
      <p:pic>
        <p:nvPicPr>
          <p:cNvPr id="154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80826" y="871727"/>
            <a:ext cx="1884174" cy="188417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7387679" y="5175422"/>
            <a:ext cx="2166542" cy="469555"/>
          </a:xfrm>
          <a:prstGeom prst="leftRightArrow">
            <a:avLst>
              <a:gd name="adj1" fmla="val 32000"/>
              <a:gd name="adj2" fmla="val 119007"/>
            </a:avLst>
          </a:prstGeom>
          <a:solidFill>
            <a:srgbClr val="1A2C62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3006080" y="5175422"/>
            <a:ext cx="2166542" cy="469555"/>
          </a:xfrm>
          <a:prstGeom prst="leftRightArrow">
            <a:avLst>
              <a:gd name="adj1" fmla="val 32000"/>
              <a:gd name="adj2" fmla="val 119007"/>
            </a:avLst>
          </a:prstGeom>
          <a:solidFill>
            <a:srgbClr val="1A2C62"/>
          </a:solidFill>
          <a:ln w="25400">
            <a:solidFill>
              <a:schemeClr val="accent1"/>
            </a:solidFill>
          </a:ln>
        </p:spPr>
        <p:txBody>
          <a:bodyPr lIns="50800" tIns="50800" rIns="50800" bIns="50800" anchor="ctr"/>
          <a:lstStyle/>
          <a:p>
            <a:pPr>
              <a:defRPr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pic>
        <p:nvPicPr>
          <p:cNvPr id="157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06301" y="4675435"/>
            <a:ext cx="1653899" cy="146953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9750880" y="6254496"/>
            <a:ext cx="2364741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12 donuts</a:t>
            </a:r>
          </a:p>
        </p:txBody>
      </p:sp>
      <p:sp>
        <p:nvSpPr>
          <p:cNvPr id="159" name="Shape 159"/>
          <p:cNvSpPr/>
          <p:nvPr/>
        </p:nvSpPr>
        <p:spPr>
          <a:xfrm>
            <a:off x="10161090" y="3785263"/>
            <a:ext cx="1544321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Count</a:t>
            </a:r>
          </a:p>
        </p:txBody>
      </p:sp>
      <p:sp>
        <p:nvSpPr>
          <p:cNvPr id="160" name="Shape 160"/>
          <p:cNvSpPr/>
          <p:nvPr/>
        </p:nvSpPr>
        <p:spPr>
          <a:xfrm>
            <a:off x="4034282" y="3785263"/>
            <a:ext cx="4479037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Counting principle</a:t>
            </a:r>
          </a:p>
        </p:txBody>
      </p:sp>
      <p:sp>
        <p:nvSpPr>
          <p:cNvPr id="161" name="Shape 161"/>
          <p:cNvSpPr/>
          <p:nvPr/>
        </p:nvSpPr>
        <p:spPr>
          <a:xfrm>
            <a:off x="818388" y="3371596"/>
            <a:ext cx="1233425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Mass</a:t>
            </a:r>
          </a:p>
        </p:txBody>
      </p:sp>
      <p:sp>
        <p:nvSpPr>
          <p:cNvPr id="162" name="Shape 162"/>
          <p:cNvSpPr/>
          <p:nvPr/>
        </p:nvSpPr>
        <p:spPr>
          <a:xfrm>
            <a:off x="369822" y="5041646"/>
            <a:ext cx="2562353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latin typeface="Didot"/>
                <a:ea typeface="Didot"/>
                <a:cs typeface="Didot"/>
                <a:sym typeface="Didot"/>
              </a:defRPr>
            </a:lvl1pPr>
          </a:lstStyle>
          <a:p>
            <a:r>
              <a:t>12.0 grams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Conversion Practice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Convert 8 dozen to donuts </a:t>
            </a:r>
          </a:p>
          <a:p>
            <a:pPr>
              <a:buBlip>
                <a:blip r:embed="rId2"/>
              </a:buBlip>
            </a:pPr>
            <a:r>
              <a:t>Convert 20 donuts to dozens</a:t>
            </a:r>
          </a:p>
          <a:p>
            <a:pPr>
              <a:buBlip>
                <a:blip r:embed="rId2"/>
              </a:buBlip>
            </a:pPr>
            <a:r>
              <a:t>Convert 15 dozens to donuts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Conversion Practice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Convert 25.0 grams of donuts to dozens</a:t>
            </a:r>
          </a:p>
          <a:p>
            <a:pPr>
              <a:buBlip>
                <a:blip r:embed="rId2"/>
              </a:buBlip>
            </a:pPr>
            <a:r>
              <a:t>Convert 144.0 grams of donuts to dozens</a:t>
            </a:r>
          </a:p>
          <a:p>
            <a:pPr>
              <a:buBlip>
                <a:blip r:embed="rId2"/>
              </a:buBlip>
            </a:pPr>
            <a:r>
              <a:t>Convert 50.0 grams of donuts to dozens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Conversion Practice 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Convert 150 donuts to grams</a:t>
            </a:r>
          </a:p>
          <a:p>
            <a:pPr>
              <a:buBlip>
                <a:blip r:embed="rId2"/>
              </a:buBlip>
            </a:pPr>
            <a:r>
              <a:t>Convert 11 donuts to grams </a:t>
            </a:r>
          </a:p>
          <a:p>
            <a:pPr>
              <a:buBlip>
                <a:blip r:embed="rId2"/>
              </a:buBlip>
            </a:pPr>
            <a:r>
              <a:t>Convert 140.15 grams of donuts to dozens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Mole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8608" indent="-308608" defTabSz="473201">
              <a:spcBef>
                <a:spcPts val="2500"/>
              </a:spcBef>
              <a:buBlip>
                <a:blip r:embed="rId2"/>
              </a:buBlip>
              <a:defRPr sz="2900"/>
            </a:pPr>
            <a:r>
              <a:t>Why is the mole necessary?</a:t>
            </a:r>
          </a:p>
          <a:p>
            <a:pPr marL="308608" indent="-308608" defTabSz="473201">
              <a:spcBef>
                <a:spcPts val="2500"/>
              </a:spcBef>
              <a:buBlip>
                <a:blip r:embed="rId2"/>
              </a:buBlip>
              <a:defRPr sz="2900"/>
            </a:pPr>
            <a:r>
              <a:t>Remember back to atomic theory, that atoms and molecules are unfathomably small</a:t>
            </a:r>
          </a:p>
          <a:p>
            <a:pPr marL="617219" lvl="1" indent="-308608" defTabSz="473201">
              <a:spcBef>
                <a:spcPts val="2500"/>
              </a:spcBef>
              <a:buBlip>
                <a:blip r:embed="rId2"/>
              </a:buBlip>
              <a:defRPr sz="2900"/>
            </a:pPr>
            <a:r>
              <a:t>There are more atoms in a mole of water than there are stars in the universe</a:t>
            </a:r>
          </a:p>
          <a:p>
            <a:pPr marL="308608" indent="-308608" defTabSz="473201">
              <a:spcBef>
                <a:spcPts val="2500"/>
              </a:spcBef>
              <a:buBlip>
                <a:blip r:embed="rId2"/>
              </a:buBlip>
              <a:defRPr sz="2900"/>
            </a:pPr>
            <a:r>
              <a:t>We need a gigantic number in order for us to be able to work with </a:t>
            </a:r>
            <a:r>
              <a:rPr b="1"/>
              <a:t>known </a:t>
            </a:r>
            <a:r>
              <a:t>amounts of substances that we can actually see!!</a:t>
            </a:r>
          </a:p>
          <a:p>
            <a:pPr marL="308608" indent="-308608" defTabSz="473201">
              <a:spcBef>
                <a:spcPts val="2500"/>
              </a:spcBef>
              <a:buBlip>
                <a:blip r:embed="rId2"/>
              </a:buBlip>
              <a:defRPr sz="2900"/>
            </a:pPr>
            <a:r>
              <a:t>In this way we can use grams and balances to measure substances and predict reactions </a:t>
            </a:r>
          </a:p>
        </p:txBody>
      </p:sp>
      <p:pic>
        <p:nvPicPr>
          <p:cNvPr id="175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4043" y="847425"/>
            <a:ext cx="1504109" cy="1478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Mole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7179" indent="-297179" defTabSz="455673">
              <a:spcBef>
                <a:spcPts val="2400"/>
              </a:spcBef>
              <a:buBlip>
                <a:blip r:embed="rId2"/>
              </a:buBlip>
              <a:defRPr sz="2800"/>
            </a:pPr>
            <a:r>
              <a:t>Once again…</a:t>
            </a:r>
          </a:p>
          <a:p>
            <a:pPr marL="594359" lvl="1" indent="-297179" defTabSz="455673">
              <a:spcBef>
                <a:spcPts val="2400"/>
              </a:spcBef>
              <a:buBlip>
                <a:blip r:embed="rId2"/>
              </a:buBlip>
              <a:defRPr sz="2800"/>
            </a:pPr>
            <a:r>
              <a:t>It’s simply a counting principal just like a dozen</a:t>
            </a:r>
          </a:p>
          <a:p>
            <a:pPr marL="297179" indent="-297179" defTabSz="455673">
              <a:spcBef>
                <a:spcPts val="2400"/>
              </a:spcBef>
              <a:buBlip>
                <a:blip r:embed="rId2"/>
              </a:buBlip>
              <a:defRPr sz="2800"/>
            </a:pPr>
            <a:r>
              <a:t>A dozen doesn’t have a units, it’s simply a quantity in which can be used to describe the amount of something </a:t>
            </a:r>
          </a:p>
          <a:p>
            <a:pPr marL="297179" indent="-297179" defTabSz="455673">
              <a:spcBef>
                <a:spcPts val="2400"/>
              </a:spcBef>
              <a:buBlip>
                <a:blip r:embed="rId2"/>
              </a:buBlip>
              <a:defRPr sz="2800"/>
            </a:pPr>
            <a:r>
              <a:t>You can have a dozen tires or a dozen bicycles</a:t>
            </a:r>
          </a:p>
          <a:p>
            <a:pPr marL="594359" lvl="1" indent="-297179" defTabSz="455673">
              <a:spcBef>
                <a:spcPts val="2400"/>
              </a:spcBef>
              <a:buBlip>
                <a:blip r:embed="rId2"/>
              </a:buBlip>
              <a:defRPr sz="2800"/>
            </a:pPr>
            <a:r>
              <a:t>Notice in this example that if you have a dozen bicycles, you have 2 dozen</a:t>
            </a:r>
          </a:p>
          <a:p>
            <a:pPr marL="594359" lvl="1" indent="-297179" defTabSz="455673">
              <a:spcBef>
                <a:spcPts val="2400"/>
              </a:spcBef>
              <a:buBlip>
                <a:blip r:embed="rId2"/>
              </a:buBlip>
              <a:defRPr sz="2800"/>
            </a:pPr>
            <a:r>
              <a:t>What is important here is that you can have a dozen tires, but a dozen bikes has a 2 dozen tires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Avogadro’s number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6.02 * 10^23 of “something”</a:t>
            </a:r>
          </a:p>
          <a:p>
            <a:pPr>
              <a:buBlip>
                <a:blip r:embed="rId2"/>
              </a:buBlip>
            </a:pPr>
            <a:r>
              <a:t>In chemistry (really its only usage) it is used to describe the amount of atoms or molecules in 1 MOLE of a substance</a:t>
            </a:r>
          </a:p>
        </p:txBody>
      </p:sp>
      <p:pic>
        <p:nvPicPr>
          <p:cNvPr id="182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2043" y="872825"/>
            <a:ext cx="1504109" cy="1478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Where does this number come from?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r>
              <a:t>Well…</a:t>
            </a:r>
          </a:p>
          <a:p>
            <a:pPr lvl="1"/>
            <a:r>
              <a:t>It was first theorized but has been scientifically proven by dividing a mole of electrons by an individual charge of an election which proved Avogadro’s number</a:t>
            </a:r>
          </a:p>
        </p:txBody>
      </p:sp>
      <p:pic>
        <p:nvPicPr>
          <p:cNvPr id="186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41843" y="1736425"/>
            <a:ext cx="1504109" cy="1478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How does this relate to the periodic table?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1950" indent="-361950" defTabSz="554990">
              <a:lnSpc>
                <a:spcPct val="90000"/>
              </a:lnSpc>
              <a:spcBef>
                <a:spcPts val="3000"/>
              </a:spcBef>
              <a:buBlip>
                <a:blip r:embed="rId2"/>
              </a:buBlip>
              <a:defRPr sz="3400"/>
            </a:pPr>
            <a:r>
              <a:t>Avogrado’s number corresponds the number of atoms in </a:t>
            </a:r>
            <a:r>
              <a:rPr b="1"/>
              <a:t>12.0 grams of carbon 12! (1 mole)</a:t>
            </a:r>
          </a:p>
          <a:p>
            <a:pPr marL="361950" indent="-361950" defTabSz="554990">
              <a:lnSpc>
                <a:spcPct val="90000"/>
              </a:lnSpc>
              <a:spcBef>
                <a:spcPts val="3000"/>
              </a:spcBef>
              <a:buBlip>
                <a:blip r:embed="rId2"/>
              </a:buBlip>
              <a:defRPr sz="3400"/>
            </a:pPr>
            <a:r>
              <a:t>Notice now, that carbons average atomic mass is 12.0</a:t>
            </a:r>
          </a:p>
          <a:p>
            <a:pPr marL="361950" indent="-361950" defTabSz="554990">
              <a:lnSpc>
                <a:spcPct val="90000"/>
              </a:lnSpc>
              <a:spcBef>
                <a:spcPts val="3000"/>
              </a:spcBef>
              <a:buBlip>
                <a:blip r:embed="rId2"/>
              </a:buBlip>
              <a:defRPr sz="3400"/>
            </a:pPr>
            <a:r>
              <a:t>Therefore….</a:t>
            </a:r>
          </a:p>
          <a:p>
            <a:pPr marL="723900" lvl="1" indent="-361950" defTabSz="554990">
              <a:lnSpc>
                <a:spcPct val="90000"/>
              </a:lnSpc>
              <a:spcBef>
                <a:spcPts val="3000"/>
              </a:spcBef>
              <a:buBlip>
                <a:blip r:embed="rId2"/>
              </a:buBlip>
              <a:defRPr sz="3400"/>
            </a:pPr>
            <a:r>
              <a:t>An atoms average atomic mass can be interpreted as its mass per 1 mole of substance</a:t>
            </a:r>
          </a:p>
          <a:p>
            <a:pPr marL="723900" lvl="1" indent="-361950" defTabSz="554990">
              <a:lnSpc>
                <a:spcPct val="90000"/>
              </a:lnSpc>
              <a:spcBef>
                <a:spcPts val="3000"/>
              </a:spcBef>
              <a:buBlip>
                <a:blip r:embed="rId2"/>
              </a:buBlip>
              <a:defRPr sz="3400"/>
            </a:pPr>
            <a:r>
              <a:t>This is called </a:t>
            </a:r>
            <a:r>
              <a:rPr b="1"/>
              <a:t>molar mass</a:t>
            </a:r>
          </a:p>
        </p:txBody>
      </p:sp>
      <p:pic>
        <p:nvPicPr>
          <p:cNvPr id="190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30991" y="1704875"/>
            <a:ext cx="1268959" cy="1243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Useful Vocabulary 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Mole - SI Unit for Amount of Substance</a:t>
            </a:r>
          </a:p>
          <a:p>
            <a:pPr>
              <a:buBlip>
                <a:blip r:embed="rId2"/>
              </a:buBlip>
            </a:pPr>
            <a:r>
              <a:t>Avogadro’s number - 6.02 * 10 ^ 23</a:t>
            </a:r>
          </a:p>
          <a:p>
            <a:pPr>
              <a:buBlip>
                <a:blip r:embed="rId2"/>
              </a:buBlip>
            </a:pPr>
            <a:r>
              <a:t>Molar mass - mass per 1 mole of substance (also referred to as molecular mass or formula weight if we are dealing with compounds)</a:t>
            </a:r>
          </a:p>
          <a:p>
            <a:pPr lvl="1">
              <a:buBlip>
                <a:blip r:embed="rId2"/>
              </a:buBlip>
            </a:pPr>
            <a:r>
              <a:t>MW - molecular weight </a:t>
            </a:r>
          </a:p>
        </p:txBody>
      </p:sp>
      <p:pic>
        <p:nvPicPr>
          <p:cNvPr id="194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2043" y="872825"/>
            <a:ext cx="1504109" cy="1478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So….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1104900" y="2019300"/>
            <a:ext cx="10795000" cy="5715000"/>
          </a:xfrm>
          <a:prstGeom prst="rect">
            <a:avLst/>
          </a:prstGeom>
        </p:spPr>
        <p:txBody>
          <a:bodyPr/>
          <a:lstStyle/>
          <a:p>
            <a:pPr marL="266700" indent="-266700" defTabSz="408940">
              <a:spcBef>
                <a:spcPts val="2200"/>
              </a:spcBef>
              <a:buBlip>
                <a:blip r:embed="rId2"/>
              </a:buBlip>
              <a:defRPr sz="2500"/>
            </a:pPr>
            <a:endParaRPr/>
          </a:p>
          <a:p>
            <a:pPr marL="266700" indent="-266700" defTabSz="408940">
              <a:spcBef>
                <a:spcPts val="2200"/>
              </a:spcBef>
              <a:buBlip>
                <a:blip r:embed="rId2"/>
              </a:buBlip>
              <a:defRPr sz="2500"/>
            </a:pPr>
            <a:r>
              <a:t>Please make sure you focus during this unit!</a:t>
            </a:r>
          </a:p>
          <a:p>
            <a:pPr marL="266700" indent="-266700" defTabSz="408940">
              <a:spcBef>
                <a:spcPts val="2200"/>
              </a:spcBef>
              <a:buBlip>
                <a:blip r:embed="rId2"/>
              </a:buBlip>
              <a:defRPr sz="2500"/>
            </a:pPr>
            <a:r>
              <a:t>It can be intimidating, but it doesn’t have to be</a:t>
            </a:r>
          </a:p>
          <a:p>
            <a:pPr marL="266700" indent="-266700" defTabSz="408940">
              <a:spcBef>
                <a:spcPts val="2200"/>
              </a:spcBef>
              <a:buBlip>
                <a:blip r:embed="rId2"/>
              </a:buBlip>
              <a:defRPr sz="2500"/>
            </a:pPr>
            <a:r>
              <a:t>But, it will require your concentration and engagement, just how this course has proceeded thus far</a:t>
            </a:r>
          </a:p>
          <a:p>
            <a:pPr marL="266700" indent="-266700" defTabSz="408940">
              <a:spcBef>
                <a:spcPts val="2200"/>
              </a:spcBef>
              <a:buBlip>
                <a:blip r:embed="rId2"/>
              </a:buBlip>
              <a:defRPr sz="2500"/>
            </a:pPr>
            <a:r>
              <a:t>While I cannot say the same about atomic theory, understanding the mole and how to make conversions with it is one of the applicable skills in chemistry!</a:t>
            </a:r>
          </a:p>
          <a:p>
            <a:pPr marL="266700" indent="-266700" defTabSz="408940">
              <a:spcBef>
                <a:spcPts val="2200"/>
              </a:spcBef>
              <a:buBlip>
                <a:blip r:embed="rId2"/>
              </a:buBlip>
              <a:defRPr sz="2500"/>
            </a:pPr>
            <a:r>
              <a:t>I used this a ton and for you college bound kids, it will come up again in your sciences! 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Mole’s Purpose</a:t>
            </a:r>
          </a:p>
        </p:txBody>
      </p:sp>
      <p:pic>
        <p:nvPicPr>
          <p:cNvPr id="197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3111500"/>
            <a:ext cx="5689600" cy="553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Let’s practice some conversions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many atoms are in 1 mol of Sodium-23?</a:t>
            </a:r>
          </a:p>
          <a:p>
            <a:pPr>
              <a:buBlip>
                <a:blip r:embed="rId2"/>
              </a:buBlip>
            </a:pPr>
            <a:r>
              <a:t>How many atoms are in 1 mol of Gold-203?</a:t>
            </a:r>
          </a:p>
          <a:p>
            <a:pPr>
              <a:buBlip>
                <a:blip r:embed="rId2"/>
              </a:buBlip>
            </a:pPr>
            <a:r>
              <a:t>How many molecules are in 1 mol of water?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try some more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many mols are in 6.02 * 10 ^ 23 atom of Chlorine-35?</a:t>
            </a:r>
          </a:p>
          <a:p>
            <a:pPr>
              <a:buBlip>
                <a:blip r:embed="rId2"/>
              </a:buBlip>
            </a:pPr>
            <a:r>
              <a:t>How many mols are in 6.02 * 10 ^ 23 atom of Bromine-81?</a:t>
            </a:r>
          </a:p>
          <a:p>
            <a:pPr>
              <a:buBlip>
                <a:blip r:embed="rId2"/>
              </a:buBlip>
            </a:pPr>
            <a:r>
              <a:t>How many mols are in 3.01 * 10 ^ 23 molecules of carbon dioxide?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Molar mass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are the units of molar mass? Remember it’s the number of grams in 1 mol</a:t>
            </a:r>
          </a:p>
          <a:p>
            <a:pPr>
              <a:buBlip>
                <a:blip r:embed="rId2"/>
              </a:buBlip>
            </a:pPr>
            <a:r>
              <a:t>What is the molar mass of Carbon?</a:t>
            </a:r>
          </a:p>
          <a:p>
            <a:pPr>
              <a:buBlip>
                <a:blip r:embed="rId2"/>
              </a:buBlip>
            </a:pPr>
            <a:r>
              <a:t>What is the molar mass of Cobalt?</a:t>
            </a:r>
          </a:p>
          <a:p>
            <a:pPr>
              <a:buBlip>
                <a:blip r:embed="rId2"/>
              </a:buBlip>
            </a:pPr>
            <a:r>
              <a:t>What is the molar mass of Calcium?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Calculate molecular weights 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087" indent="-339087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To calculate molecular weights (or molar masses of compounds or molecules) </a:t>
            </a:r>
          </a:p>
          <a:p>
            <a:pPr marL="678179" lvl="1" indent="-339087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Simply add up their individual molar masses based on the their chemical formula</a:t>
            </a:r>
          </a:p>
          <a:p>
            <a:pPr marL="339087" indent="-339087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For example</a:t>
            </a:r>
          </a:p>
          <a:p>
            <a:pPr marL="678179" lvl="1" indent="-339087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H</a:t>
            </a:r>
            <a:r>
              <a:rPr sz="2000"/>
              <a:t>2</a:t>
            </a:r>
            <a:r>
              <a:t>0 has 2 hydrogens and 1 oxygen</a:t>
            </a:r>
          </a:p>
          <a:p>
            <a:pPr marL="678179" lvl="1" indent="-339087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hydrogen is 1.01 g/mol and oxygen is 16.0 g/mol therefore water is 18.02 g/mol</a:t>
            </a:r>
          </a:p>
        </p:txBody>
      </p:sp>
      <p:pic>
        <p:nvPicPr>
          <p:cNvPr id="210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2043" y="872825"/>
            <a:ext cx="1504109" cy="1478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Calculate molecular weights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Of carbon dioxide…</a:t>
            </a:r>
          </a:p>
          <a:p>
            <a:pPr>
              <a:buBlip>
                <a:blip r:embed="rId2"/>
              </a:buBlip>
            </a:pPr>
            <a:r>
              <a:t>Of CH</a:t>
            </a:r>
            <a:r>
              <a:rPr sz="2700"/>
              <a:t>4</a:t>
            </a:r>
            <a:r>
              <a:rPr sz="3100"/>
              <a:t> (</a:t>
            </a:r>
            <a:r>
              <a:rPr sz="3800"/>
              <a:t>methane</a:t>
            </a:r>
            <a:r>
              <a:rPr sz="3100"/>
              <a:t>)….</a:t>
            </a:r>
          </a:p>
          <a:p>
            <a:pPr>
              <a:buBlip>
                <a:blip r:embed="rId2"/>
              </a:buBlip>
            </a:pPr>
            <a:r>
              <a:t>Of Oxygen gas….</a:t>
            </a:r>
          </a:p>
          <a:p>
            <a:pPr>
              <a:buBlip>
                <a:blip r:embed="rId2"/>
              </a:buBlip>
            </a:pPr>
            <a:r>
              <a:t>Of CuSO</a:t>
            </a:r>
            <a:r>
              <a:rPr sz="2800"/>
              <a:t>4</a:t>
            </a:r>
            <a:r>
              <a:t>….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different example</a:t>
            </a:r>
          </a:p>
        </p:txBody>
      </p:sp>
      <p:pic>
        <p:nvPicPr>
          <p:cNvPr id="216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3771" y="3629157"/>
            <a:ext cx="9115162" cy="2440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Now let’s go from mols to grams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Using molar masses…..</a:t>
            </a:r>
          </a:p>
          <a:p>
            <a:pPr>
              <a:buBlip>
                <a:blip r:embed="rId2"/>
              </a:buBlip>
            </a:pPr>
            <a:r>
              <a:t>How many grams are in 5 mol of sodium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Moles to Liters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190" indent="-377190" defTabSz="578358">
              <a:spcBef>
                <a:spcPts val="3100"/>
              </a:spcBef>
              <a:buBlip>
                <a:blip r:embed="rId2"/>
              </a:buBlip>
              <a:defRPr sz="3500"/>
            </a:pPr>
            <a:r>
              <a:t>STP (</a:t>
            </a:r>
            <a:r>
              <a:rPr b="1"/>
              <a:t>0 degrees celsius and 1 atmosphere</a:t>
            </a:r>
            <a:r>
              <a:t>)</a:t>
            </a:r>
          </a:p>
          <a:p>
            <a:pPr marL="377190" indent="-377190" defTabSz="578358">
              <a:spcBef>
                <a:spcPts val="3100"/>
              </a:spcBef>
              <a:buBlip>
                <a:blip r:embed="rId2"/>
              </a:buBlip>
              <a:defRPr sz="3500"/>
            </a:pPr>
            <a:r>
              <a:t>At STP 1 mole of any gas occupies 22.4 liters of volume</a:t>
            </a:r>
          </a:p>
          <a:p>
            <a:pPr marL="377190" indent="-377190" defTabSz="578358">
              <a:spcBef>
                <a:spcPts val="3100"/>
              </a:spcBef>
              <a:buBlip>
                <a:blip r:embed="rId2"/>
              </a:buBlip>
              <a:defRPr sz="3500"/>
            </a:pPr>
            <a:r>
              <a:t>This is by far the most straight forward conversion we will do…</a:t>
            </a:r>
          </a:p>
          <a:p>
            <a:pPr marL="377190" indent="-377190" defTabSz="578358">
              <a:spcBef>
                <a:spcPts val="3100"/>
              </a:spcBef>
              <a:buBlip>
                <a:blip r:embed="rId2"/>
              </a:buBlip>
              <a:defRPr sz="3500"/>
            </a:pPr>
            <a:r>
              <a:t>This is the last branch of the chart I prescribed earlier in this unit!  (let’s take a look on more time)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0300" y="1720850"/>
            <a:ext cx="10744200" cy="6591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6000"/>
            </a:lvl1pPr>
          </a:lstStyle>
          <a:p>
            <a:r>
              <a:t>The Mole is Applied to Several Different Aspects of Chemistry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088" indent="-339088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Solution preparation</a:t>
            </a:r>
          </a:p>
          <a:p>
            <a:pPr marL="339088" indent="-339088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Stoichiometry</a:t>
            </a:r>
          </a:p>
          <a:p>
            <a:pPr marL="339088" indent="-339088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Gas Law</a:t>
            </a:r>
          </a:p>
          <a:p>
            <a:pPr marL="339088" indent="-339088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Basically anything that involves calculations in chemistry because it allows us to count particles, atoms, and molecules by weighing them.</a:t>
            </a:r>
          </a:p>
          <a:p>
            <a:pPr marL="339088" indent="-339088" defTabSz="519937">
              <a:spcBef>
                <a:spcPts val="2800"/>
              </a:spcBef>
              <a:buBlip>
                <a:blip r:embed="rId2"/>
              </a:buBlip>
              <a:defRPr sz="3200"/>
            </a:pPr>
            <a:r>
              <a:t>Practically everything in chem!  Especially that which is analytical in nature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STP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Standard temperature and pressure</a:t>
            </a:r>
          </a:p>
          <a:p>
            <a:pPr>
              <a:buBlip>
                <a:blip r:embed="rId2"/>
              </a:buBlip>
            </a:pPr>
            <a:r>
              <a:t>0 degrees Celsius</a:t>
            </a:r>
          </a:p>
          <a:p>
            <a:pPr>
              <a:buBlip>
                <a:blip r:embed="rId2"/>
              </a:buBlip>
            </a:pPr>
            <a:r>
              <a:t>1 atm</a:t>
            </a:r>
          </a:p>
          <a:p>
            <a:pPr>
              <a:buBlip>
                <a:blip r:embed="rId2"/>
              </a:buBlip>
            </a:pPr>
            <a:r>
              <a:t>These are standardized conditions by which values are compared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Problem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xfrm>
            <a:off x="1104899" y="3022600"/>
            <a:ext cx="9357174" cy="870596"/>
          </a:xfrm>
          <a:prstGeom prst="rect">
            <a:avLst/>
          </a:prstGeom>
        </p:spPr>
        <p:txBody>
          <a:bodyPr/>
          <a:lstStyle>
            <a:lvl1pPr marL="373379" indent="-373379" defTabSz="572516">
              <a:spcBef>
                <a:spcPts val="3100"/>
              </a:spcBef>
              <a:buBlip>
                <a:blip r:embed="rId2"/>
              </a:buBlip>
              <a:defRPr sz="3500"/>
            </a:lvl1pPr>
          </a:lstStyle>
          <a:p>
            <a:r>
              <a:t>How many liters in 1.8 moles of gas at STP?</a:t>
            </a:r>
          </a:p>
        </p:txBody>
      </p:sp>
      <p:pic>
        <p:nvPicPr>
          <p:cNvPr id="231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1900" y="4559298"/>
            <a:ext cx="6266566" cy="3472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Practice Problems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many liters does 4 mols of Chlorine gas occupy at STP?</a:t>
            </a:r>
          </a:p>
          <a:p>
            <a:pPr>
              <a:buBlip>
                <a:blip r:embed="rId2"/>
              </a:buBlip>
            </a:pPr>
            <a:r>
              <a:t>How many liters are in 15 grams of oxygen at STP.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Percent Composition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0520" indent="-350520" defTabSz="537462">
              <a:spcBef>
                <a:spcPts val="2900"/>
              </a:spcBef>
              <a:buBlip>
                <a:blip r:embed="rId2"/>
              </a:buBlip>
              <a:defRPr sz="3300"/>
            </a:pPr>
            <a:r>
              <a:t>Percent composition is what we will look at in terms of very useful analytical chemistry techniques</a:t>
            </a:r>
          </a:p>
          <a:p>
            <a:pPr marL="350520" indent="-350520" defTabSz="537462">
              <a:spcBef>
                <a:spcPts val="2900"/>
              </a:spcBef>
              <a:buBlip>
                <a:blip r:embed="rId2"/>
              </a:buBlip>
              <a:defRPr sz="3300"/>
            </a:pPr>
            <a:r>
              <a:t>It is the beginning of an applied usage of moles</a:t>
            </a:r>
          </a:p>
          <a:p>
            <a:pPr marL="350520" indent="-350520" defTabSz="537462">
              <a:spcBef>
                <a:spcPts val="2900"/>
              </a:spcBef>
              <a:buBlip>
                <a:blip r:embed="rId2"/>
              </a:buBlip>
              <a:defRPr sz="3300"/>
            </a:pPr>
            <a:r>
              <a:t>Uses:</a:t>
            </a:r>
          </a:p>
          <a:p>
            <a:pPr marL="701040" lvl="1" indent="-350520" defTabSz="537462">
              <a:spcBef>
                <a:spcPts val="2900"/>
              </a:spcBef>
              <a:buBlip>
                <a:blip r:embed="rId2"/>
              </a:buBlip>
              <a:defRPr sz="3300"/>
            </a:pPr>
            <a:r>
              <a:t>Verifying composition of molecules!</a:t>
            </a:r>
          </a:p>
          <a:p>
            <a:pPr marL="701040" lvl="1" indent="-350520" defTabSz="537462">
              <a:spcBef>
                <a:spcPts val="2900"/>
              </a:spcBef>
              <a:buBlip>
                <a:blip r:embed="rId2"/>
              </a:buBlip>
              <a:defRPr sz="3300"/>
            </a:pPr>
            <a:r>
              <a:t>Determining the purity of certain pounds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Percent Composition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Definition: percent composition is used to determine the amount, </a:t>
            </a:r>
            <a:r>
              <a:rPr b="1"/>
              <a:t>by mass</a:t>
            </a:r>
            <a:r>
              <a:t>, of each element present in a chemical compound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xfrm>
            <a:off x="1193800" y="3454400"/>
            <a:ext cx="10795000" cy="2362200"/>
          </a:xfrm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How do we calculate percentages?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Calculating percentages</a:t>
            </a:r>
          </a:p>
        </p:txBody>
      </p:sp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Percent through roots means…</a:t>
            </a:r>
          </a:p>
          <a:p>
            <a:pPr lvl="1">
              <a:buBlip>
                <a:blip r:embed="rId2"/>
              </a:buBlip>
            </a:pPr>
            <a:r>
              <a:t>per 100</a:t>
            </a:r>
          </a:p>
          <a:p>
            <a:pPr>
              <a:buBlip>
                <a:blip r:embed="rId2"/>
              </a:buBlip>
            </a:pPr>
            <a:r>
              <a:t>Part/Total x 100%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Percent composition analogy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Let’s say you weigh 145 pounds….</a:t>
            </a:r>
          </a:p>
          <a:p>
            <a:pPr lvl="1">
              <a:buBlip>
                <a:blip r:embed="rId2"/>
              </a:buBlip>
            </a:pPr>
            <a:r>
              <a:t>and you are 30 pounds of carbon</a:t>
            </a:r>
          </a:p>
          <a:p>
            <a:pPr>
              <a:buBlip>
                <a:blip r:embed="rId2"/>
              </a:buBlip>
            </a:pPr>
            <a:r>
              <a:t>Then to find what percent you are carbon…</a:t>
            </a:r>
          </a:p>
          <a:p>
            <a:pPr lvl="1">
              <a:buBlip>
                <a:blip r:embed="rId2"/>
              </a:buBlip>
            </a:pPr>
            <a:r>
              <a:t>What do we do?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r>
              <a:t>Percent Composition by Mass (mass fraction)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1950" indent="-361950" defTabSz="554990">
              <a:spcBef>
                <a:spcPts val="3000"/>
              </a:spcBef>
              <a:buBlip>
                <a:blip r:embed="rId2"/>
              </a:buBlip>
              <a:defRPr sz="3400"/>
            </a:pPr>
            <a:r>
              <a:t>To calculate percent composition (by mass) of compounds we will take the same steps using molar masses </a:t>
            </a:r>
          </a:p>
          <a:p>
            <a:pPr marL="361950" indent="-361950" defTabSz="554990">
              <a:spcBef>
                <a:spcPts val="3000"/>
              </a:spcBef>
              <a:buBlip>
                <a:blip r:embed="rId2"/>
              </a:buBlip>
              <a:defRPr sz="3400"/>
            </a:pPr>
            <a:r>
              <a:t>To find the percent composition of each element in the compound…</a:t>
            </a:r>
          </a:p>
          <a:p>
            <a:pPr marL="723900" lvl="1" indent="-361950" defTabSz="554990">
              <a:spcBef>
                <a:spcPts val="3000"/>
              </a:spcBef>
              <a:buBlip>
                <a:blip r:embed="rId2"/>
              </a:buBlip>
              <a:defRPr sz="3400"/>
            </a:pPr>
            <a:r>
              <a:t>1.  Find the molecular weight of the compound</a:t>
            </a:r>
          </a:p>
          <a:p>
            <a:pPr marL="723900" lvl="1" indent="-361950" defTabSz="554990">
              <a:spcBef>
                <a:spcPts val="3000"/>
              </a:spcBef>
              <a:buBlip>
                <a:blip r:embed="rId2"/>
              </a:buBlip>
              <a:defRPr sz="3400"/>
            </a:pPr>
            <a:r>
              <a:t>2. Divide the mass of the individual elements by the molecular weight and multiply by 100%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Calculation</a:t>
            </a:r>
          </a:p>
        </p:txBody>
      </p:sp>
      <p:pic>
        <p:nvPicPr>
          <p:cNvPr id="25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8617" y="2510163"/>
            <a:ext cx="8574183" cy="6430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300"/>
            </a:lvl1pPr>
          </a:lstStyle>
          <a:p>
            <a:r>
              <a:t>A Balanced Equation Should Now Be Interpreted as Such</a:t>
            </a:r>
          </a:p>
        </p:txBody>
      </p:sp>
      <p:pic>
        <p:nvPicPr>
          <p:cNvPr id="130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0352" y="3195538"/>
            <a:ext cx="5617856" cy="37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916595" y="7041894"/>
            <a:ext cx="8770071" cy="2077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b="1">
                <a:latin typeface="Didot"/>
                <a:ea typeface="Didot"/>
                <a:cs typeface="Didot"/>
                <a:sym typeface="Didot"/>
              </a:defRPr>
            </a:pPr>
            <a:r>
              <a:t>1 mole</a:t>
            </a:r>
            <a:r>
              <a:rPr b="0"/>
              <a:t> of methane and </a:t>
            </a:r>
            <a:r>
              <a:t>2 moles</a:t>
            </a:r>
            <a:r>
              <a:rPr b="0"/>
              <a:t> of oxygen yield </a:t>
            </a:r>
            <a:r>
              <a:t>1 mole</a:t>
            </a:r>
            <a:r>
              <a:rPr b="0"/>
              <a:t> of carbon dioxide and </a:t>
            </a:r>
            <a:r>
              <a:t>2 moles</a:t>
            </a:r>
            <a:r>
              <a:rPr b="0"/>
              <a:t> of water 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9946" y="2299860"/>
            <a:ext cx="8659855" cy="64631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Using percent compositions </a:t>
            </a:r>
          </a:p>
        </p:txBody>
      </p:sp>
      <p:sp>
        <p:nvSpPr>
          <p:cNvPr id="286" name="Shape 2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Practice:</a:t>
            </a:r>
          </a:p>
          <a:p>
            <a:pPr>
              <a:buBlip>
                <a:blip r:embed="rId2"/>
              </a:buBlip>
            </a:pPr>
            <a:r>
              <a:rPr dirty="0"/>
              <a:t>Find the percent composition of water in Calcium Chloride </a:t>
            </a:r>
            <a:r>
              <a:rPr dirty="0" err="1"/>
              <a:t>Dihydrate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Find the percent composition of water in Sodium Carbonate </a:t>
            </a:r>
            <a:r>
              <a:rPr dirty="0" err="1"/>
              <a:t>Decahydrate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76760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r>
              <a:t>Important Uses of Percent Composition 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Precious metals/diamonds</a:t>
            </a:r>
          </a:p>
          <a:p>
            <a:pPr>
              <a:buBlip>
                <a:blip r:embed="rId2"/>
              </a:buBlip>
            </a:pPr>
            <a:r>
              <a:rPr dirty="0"/>
              <a:t>Medicine</a:t>
            </a:r>
          </a:p>
          <a:p>
            <a:pPr>
              <a:buBlip>
                <a:blip r:embed="rId2"/>
              </a:buBlip>
            </a:pPr>
            <a:r>
              <a:rPr dirty="0"/>
              <a:t>Food products</a:t>
            </a:r>
          </a:p>
          <a:p>
            <a:pPr>
              <a:buBlip>
                <a:blip r:embed="rId2"/>
              </a:buBlip>
            </a:pPr>
            <a:r>
              <a:rPr dirty="0"/>
              <a:t>Cleaning products</a:t>
            </a:r>
          </a:p>
        </p:txBody>
      </p:sp>
    </p:spTree>
    <p:extLst>
      <p:ext uri="{BB962C8B-B14F-4D97-AF65-F5344CB8AC3E}">
        <p14:creationId xmlns:p14="http://schemas.microsoft.com/office/powerpoint/2010/main" val="600477573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Nutrition Labels</a:t>
            </a:r>
          </a:p>
        </p:txBody>
      </p:sp>
      <p:pic>
        <p:nvPicPr>
          <p:cNvPr id="29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579" y="2432232"/>
            <a:ext cx="3455642" cy="6565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3208782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Practice</a:t>
            </a:r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is the percent by mass of hydrogen and oxygen in water?</a:t>
            </a:r>
          </a:p>
          <a:p>
            <a:pPr lvl="1">
              <a:buBlip>
                <a:blip r:embed="rId2"/>
              </a:buBlip>
            </a:pPr>
            <a:r>
              <a:t>Calculate MW of water.</a:t>
            </a:r>
          </a:p>
          <a:p>
            <a:pPr lvl="1">
              <a:buBlip>
                <a:blip r:embed="rId2"/>
              </a:buBlip>
            </a:pPr>
            <a:r>
              <a:t>Divide the MW by individual molar masses.</a:t>
            </a:r>
          </a:p>
          <a:p>
            <a:pPr>
              <a:buBlip>
                <a:blip r:embed="rId2"/>
              </a:buBlip>
            </a:pPr>
            <a:r>
              <a:t>What is the percent by mass of copper of in copper (II) sulfate?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Percent Error Review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 an experiment, Kelly calculates on her elemental analyzer that percent composition of copper in copper (II) sulfate is 25%.  What is her percent error based on your calculations of the percent of copper by mass in the compound?</a:t>
            </a:r>
          </a:p>
          <a:p>
            <a:pPr>
              <a:buBlip>
                <a:blip r:embed="rId2"/>
              </a:buBlip>
            </a:pPr>
            <a:r>
              <a:t>Find the theoretical percent composition and then compare it to the measured value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Empirical Formulas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1950" indent="-361950" defTabSz="554990">
              <a:spcBef>
                <a:spcPts val="3000"/>
              </a:spcBef>
              <a:buBlip>
                <a:blip r:embed="rId2"/>
              </a:buBlip>
              <a:defRPr sz="3420"/>
            </a:pPr>
            <a:r>
              <a:t>Empirical formulas are the simplest way a molecule or compound in whole number integer ration can be expressed </a:t>
            </a:r>
          </a:p>
          <a:p>
            <a:pPr marL="723900" lvl="1" indent="-361950" defTabSz="554990">
              <a:spcBef>
                <a:spcPts val="3000"/>
              </a:spcBef>
              <a:buBlip>
                <a:blip r:embed="rId2"/>
              </a:buBlip>
              <a:defRPr sz="3420"/>
            </a:pPr>
            <a:r>
              <a:t>For example the empirical formula of C2H8 would  be CH4</a:t>
            </a:r>
          </a:p>
          <a:p>
            <a:pPr marL="361950" indent="-361950" defTabSz="554990">
              <a:spcBef>
                <a:spcPts val="3000"/>
              </a:spcBef>
              <a:buBlip>
                <a:blip r:embed="rId2"/>
              </a:buBlip>
              <a:defRPr sz="3420"/>
            </a:pPr>
            <a:r>
              <a:t>If a compound is already in its simplest form, then its empirical formula is the molecular formula</a:t>
            </a:r>
          </a:p>
          <a:p>
            <a:pPr marL="723900" lvl="1" indent="-361950" defTabSz="554990">
              <a:spcBef>
                <a:spcPts val="3000"/>
              </a:spcBef>
              <a:buBlip>
                <a:blip r:embed="rId2"/>
              </a:buBlip>
              <a:defRPr sz="3420"/>
            </a:pPr>
            <a:r>
              <a:t>For example, H20 is already simplified 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r>
              <a:t>Steps in Calculating Empirical Formulas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Interpret the percent composition data as grams</a:t>
            </a:r>
          </a:p>
          <a:p>
            <a:pPr>
              <a:buBlip>
                <a:blip r:embed="rId2"/>
              </a:buBlip>
            </a:pPr>
            <a:r>
              <a:t>Convert each to moles by dividing by molecular weight </a:t>
            </a:r>
          </a:p>
          <a:p>
            <a:pPr>
              <a:buBlip>
                <a:blip r:embed="rId2"/>
              </a:buBlip>
            </a:pPr>
            <a:r>
              <a:t>Divide each mol calculation through by the lowest number of moles</a:t>
            </a:r>
          </a:p>
          <a:p>
            <a:pPr>
              <a:buBlip>
                <a:blip r:embed="rId2"/>
              </a:buBlip>
            </a:pPr>
            <a:r>
              <a:t>Round each value to the nearest whole number, if it is near 0.5, multiply through by 2</a:t>
            </a: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5928"/>
            </a:lvl1pPr>
          </a:lstStyle>
          <a:p>
            <a:r>
              <a:t>Using Empirical Formulas to Calculate Formulas of Hydrates</a:t>
            </a:r>
          </a:p>
        </p:txBody>
      </p:sp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Using the percent value of water, determine the percent by mass of the compound</a:t>
            </a:r>
          </a:p>
          <a:p>
            <a:pPr>
              <a:buBlip>
                <a:blip r:embed="rId2"/>
              </a:buBlip>
            </a:pPr>
            <a:r>
              <a:rPr dirty="0"/>
              <a:t>Interpret percentages as mass amounts</a:t>
            </a:r>
          </a:p>
          <a:p>
            <a:pPr>
              <a:buBlip>
                <a:blip r:embed="rId2"/>
              </a:buBlip>
            </a:pPr>
            <a:r>
              <a:rPr dirty="0"/>
              <a:t>Convert each amount to moles</a:t>
            </a:r>
          </a:p>
          <a:p>
            <a:pPr>
              <a:buBlip>
                <a:blip r:embed="rId2"/>
              </a:buBlip>
            </a:pPr>
            <a:r>
              <a:rPr dirty="0"/>
              <a:t>Divide through by the lowest value</a:t>
            </a:r>
          </a:p>
          <a:p>
            <a:pPr>
              <a:buBlip>
                <a:blip r:embed="rId2"/>
              </a:buBlip>
            </a:pPr>
            <a:r>
              <a:rPr dirty="0"/>
              <a:t>Round each calculation to the nearest integer </a:t>
            </a:r>
          </a:p>
        </p:txBody>
      </p:sp>
    </p:spTree>
    <p:extLst>
      <p:ext uri="{BB962C8B-B14F-4D97-AF65-F5344CB8AC3E}">
        <p14:creationId xmlns:p14="http://schemas.microsoft.com/office/powerpoint/2010/main" val="331294315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Calculation</a:t>
            </a:r>
          </a:p>
        </p:txBody>
      </p:sp>
      <p:pic>
        <p:nvPicPr>
          <p:cNvPr id="27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8970" y="3642028"/>
            <a:ext cx="5991122" cy="44875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442647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Topics in this Unit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SI Unit for Amount of Substance: The Mole</a:t>
            </a:r>
          </a:p>
          <a:p>
            <a:pPr>
              <a:buBlip>
                <a:blip r:embed="rId2"/>
              </a:buBlip>
            </a:pPr>
            <a:r>
              <a:t>Identifying Avogadro’s # and why it’s important </a:t>
            </a:r>
          </a:p>
          <a:p>
            <a:pPr>
              <a:buBlip>
                <a:blip r:embed="rId2"/>
              </a:buBlip>
            </a:pPr>
            <a:r>
              <a:t>Mole Conversions</a:t>
            </a:r>
          </a:p>
          <a:p>
            <a:pPr>
              <a:buBlip>
                <a:blip r:embed="rId2"/>
              </a:buBlip>
            </a:pPr>
            <a:r>
              <a:t>Multistep Conversions</a:t>
            </a:r>
          </a:p>
          <a:p>
            <a:pPr>
              <a:buBlip>
                <a:blip r:embed="rId2"/>
              </a:buBlip>
            </a:pPr>
            <a:r>
              <a:t>Percent composition calculations</a:t>
            </a:r>
          </a:p>
          <a:p>
            <a:pPr>
              <a:buBlip>
                <a:blip r:embed="rId2"/>
              </a:buBlip>
            </a:pPr>
            <a:r>
              <a:t>Empirical/Molecular Formula Calculations </a:t>
            </a:r>
          </a:p>
        </p:txBody>
      </p:sp>
      <p:pic>
        <p:nvPicPr>
          <p:cNvPr id="135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4243" y="898225"/>
            <a:ext cx="1504109" cy="1478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formula and name of a hydrate that is 85.3% barium chloride and 14.7% water?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88970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Vanadium oxide is used as an industrial catalyst.  The percent composition of this oxide is 56.0% vanadium and 44.0% oxygen</a:t>
            </a:r>
          </a:p>
          <a:p>
            <a:r>
              <a:rPr lang="en-US" dirty="0" smtClean="0"/>
              <a:t>Determine empirical formula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528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Molecular Formulas from Empirical Data</a:t>
            </a:r>
            <a:endParaRPr dirty="0"/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Empirical data is correct in that it identifies the proper ratio of elements in a compound however….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Some empirical formulas due not represent the true number of moles in a compound</a:t>
            </a:r>
          </a:p>
          <a:p>
            <a:pPr>
              <a:buBlip>
                <a:blip r:embed="rId2"/>
              </a:buBlip>
            </a:pPr>
            <a:r>
              <a:rPr lang="en-US" b="1" dirty="0" smtClean="0"/>
              <a:t>Molecular </a:t>
            </a:r>
            <a:r>
              <a:rPr lang="en-US" dirty="0" smtClean="0"/>
              <a:t>formula species the actual number of atoms of each element in one molecule of an element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04158578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Molecular formula from empirical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calculate the empirical formula</a:t>
            </a:r>
          </a:p>
          <a:p>
            <a:pPr lvl="1"/>
            <a:r>
              <a:rPr lang="en-US" dirty="0" smtClean="0"/>
              <a:t>Molecular formula = (empirical formula) x n</a:t>
            </a:r>
          </a:p>
          <a:p>
            <a:pPr lvl="1"/>
            <a:r>
              <a:rPr lang="en-US" dirty="0" smtClean="0"/>
              <a:t>Find n by dividing the mass of the empirical formula by the mass of the molecular formula	</a:t>
            </a:r>
          </a:p>
          <a:p>
            <a:r>
              <a:rPr lang="en-US" dirty="0" smtClean="0"/>
              <a:t>Multiply the subscripts through by the whole number integer you found</a:t>
            </a:r>
          </a:p>
          <a:p>
            <a:pPr lvl="1"/>
            <a:r>
              <a:rPr lang="en-US" dirty="0" smtClean="0"/>
              <a:t>Hint: it may not be exact…round to what ever is closest</a:t>
            </a:r>
          </a:p>
        </p:txBody>
      </p:sp>
    </p:spTree>
    <p:extLst>
      <p:ext uri="{BB962C8B-B14F-4D97-AF65-F5344CB8AC3E}">
        <p14:creationId xmlns:p14="http://schemas.microsoft.com/office/powerpoint/2010/main" val="382021179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8" y="2933700"/>
            <a:ext cx="8129432" cy="60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1526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of a compound containing chlorine and lead reveals that the compound is 59.37% lead.  The molar mass of the compound is 349.0 g/mol. </a:t>
            </a:r>
          </a:p>
          <a:p>
            <a:r>
              <a:rPr lang="en-US" dirty="0" smtClean="0"/>
              <a:t>What is the empirical formula for the chloride compound?</a:t>
            </a:r>
          </a:p>
          <a:p>
            <a:r>
              <a:rPr lang="en-US" dirty="0" smtClean="0"/>
              <a:t>What is the molecular formula?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1473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Hydrates </a:t>
            </a:r>
          </a:p>
        </p:txBody>
      </p:sp>
      <p:sp>
        <p:nvSpPr>
          <p:cNvPr id="274" name="Shape 2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8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Hydrates are compounds that have a specific number of water molecules attached to its atoms</a:t>
            </a:r>
          </a:p>
          <a:p>
            <a:pPr marL="37338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In reality a lot of compounds are hydrophilic (like water)</a:t>
            </a:r>
          </a:p>
          <a:p>
            <a:pPr marL="37338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Na2CO3 * 10 H20</a:t>
            </a:r>
          </a:p>
          <a:p>
            <a:pPr marL="373380" indent="-373380" defTabSz="572516">
              <a:spcBef>
                <a:spcPts val="3100"/>
              </a:spcBef>
              <a:buBlip>
                <a:blip r:embed="rId2"/>
              </a:buBlip>
              <a:defRPr sz="3528"/>
            </a:pPr>
            <a:r>
              <a:t>This is named sodium carbonate </a:t>
            </a:r>
            <a:r>
              <a:rPr b="1"/>
              <a:t>deca</a:t>
            </a:r>
            <a:r>
              <a:t>hydrate</a:t>
            </a:r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Analytical Chemistry </a:t>
            </a: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studies and uses instruments and methods used 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separate</a:t>
            </a:r>
            <a:r>
              <a:t>, identify, and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quantify</a:t>
            </a:r>
            <a:r>
              <a:t> matter</a:t>
            </a:r>
          </a:p>
          <a:p>
            <a:pPr>
              <a:buBlip>
                <a:blip r:embed="rId2"/>
              </a:buBlip>
            </a:pPr>
            <a:r>
              <a:t>In the modern era, this plays a part in almost every aspect of industry </a:t>
            </a:r>
          </a:p>
          <a:p>
            <a:pPr>
              <a:buBlip>
                <a:blip r:embed="rId2"/>
              </a:buBlip>
            </a:pPr>
            <a:r>
              <a:t>Testing purity of medicine, composition of food additives, and many others</a:t>
            </a:r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Analyzing Hydrates 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To analyze a hydrate, I must drive off the water (separation)</a:t>
            </a:r>
          </a:p>
          <a:p>
            <a:pPr>
              <a:buBlip>
                <a:blip r:embed="rId2"/>
              </a:buBlip>
            </a:pPr>
            <a:r>
              <a:t>Due to differences in boiling points and ability to break the intermolecular forces between the compound and attached waters with heat</a:t>
            </a:r>
          </a:p>
          <a:p>
            <a:pPr>
              <a:buBlip>
                <a:blip r:embed="rId2"/>
              </a:buBlip>
            </a:pPr>
            <a:r>
              <a:t>Determining the percentage of water in a hydrate and is chemical formula is a good example of analytical chemistry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Uses of Hydrates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/>
              <a:t>Desiccant!</a:t>
            </a:r>
          </a:p>
          <a:p>
            <a:pPr>
              <a:buBlip>
                <a:blip r:embed="rId2"/>
              </a:buBlip>
            </a:pPr>
            <a:r>
              <a:rPr dirty="0"/>
              <a:t>Or…</a:t>
            </a:r>
          </a:p>
          <a:p>
            <a:pPr>
              <a:buBlip>
                <a:blip r:embed="rId2"/>
              </a:buBlip>
            </a:pPr>
            <a:r>
              <a:rPr dirty="0"/>
              <a:t>Maybe you don’t want your compound to absorb water in which case, you would perform a similar test to make sure that it is remaining dry (anhydrous)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Review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1104899" y="3022600"/>
            <a:ext cx="3274569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SI Units</a:t>
            </a:r>
          </a:p>
        </p:txBody>
      </p:sp>
      <p:pic>
        <p:nvPicPr>
          <p:cNvPr id="139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3750" y="3628061"/>
            <a:ext cx="7824301" cy="3826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6900"/>
            </a:lvl1pPr>
          </a:lstStyle>
          <a:p>
            <a:r>
              <a:t>Factor Label/Dimensional Analysis</a:t>
            </a:r>
          </a:p>
        </p:txBody>
      </p:sp>
      <p:pic>
        <p:nvPicPr>
          <p:cNvPr id="142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1435" y="3260750"/>
            <a:ext cx="6478815" cy="4511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Mole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No it is not a special freckle, or a rodent</a:t>
            </a:r>
          </a:p>
          <a:p>
            <a:pPr>
              <a:buBlip>
                <a:blip r:embed="rId2"/>
              </a:buBlip>
            </a:pPr>
            <a:r>
              <a:t>The mole is unit of measurement that is used specifically to measure the number of atoms/molecules in substance by weighing it!</a:t>
            </a:r>
          </a:p>
          <a:p>
            <a:pPr>
              <a:buBlip>
                <a:blip r:embed="rId2"/>
              </a:buBlip>
            </a:pPr>
            <a:r>
              <a:t>1 mole = 6.02 * 10^23 of anything just as….</a:t>
            </a:r>
          </a:p>
          <a:p>
            <a:pPr>
              <a:buBlip>
                <a:blip r:embed="rId2"/>
              </a:buBlip>
            </a:pPr>
            <a:r>
              <a:t>1 dozen = 12 of anything </a:t>
            </a:r>
          </a:p>
        </p:txBody>
      </p:sp>
      <p:pic>
        <p:nvPicPr>
          <p:cNvPr id="146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4043" y="847425"/>
            <a:ext cx="1504109" cy="1478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Our Donut Analogy 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104900" y="1524000"/>
            <a:ext cx="107950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We are going to pretend that a one Homer’s donuts weighs exactly 1.0 grams </a:t>
            </a:r>
          </a:p>
          <a:p>
            <a:pPr>
              <a:buBlip>
                <a:blip r:embed="rId2"/>
              </a:buBlip>
            </a:pPr>
            <a:r>
              <a:t>Then we can assume that a dozen of Homer’s donut weighs exactly 12.0 grams</a:t>
            </a:r>
          </a:p>
        </p:txBody>
      </p:sp>
      <p:pic>
        <p:nvPicPr>
          <p:cNvPr id="150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3335" y="6000750"/>
            <a:ext cx="2658566" cy="236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D62"/>
      </a:lt1>
      <a:dk2>
        <a:srgbClr val="A7A7A7"/>
      </a:dk2>
      <a:lt2>
        <a:srgbClr val="535353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2D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2D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1893</Words>
  <Application>Microsoft Office PowerPoint</Application>
  <PresentationFormat>Custom</PresentationFormat>
  <Paragraphs>224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Didot</vt:lpstr>
      <vt:lpstr>Helvetica Neue</vt:lpstr>
      <vt:lpstr>Zapfino</vt:lpstr>
      <vt:lpstr>Renaissance</vt:lpstr>
      <vt:lpstr>Unit 5</vt:lpstr>
      <vt:lpstr>So….</vt:lpstr>
      <vt:lpstr>The Mole is Applied to Several Different Aspects of Chemistry</vt:lpstr>
      <vt:lpstr>A Balanced Equation Should Now Be Interpreted as Such</vt:lpstr>
      <vt:lpstr>Topics in this Unit</vt:lpstr>
      <vt:lpstr>Review</vt:lpstr>
      <vt:lpstr>Factor Label/Dimensional Analysis</vt:lpstr>
      <vt:lpstr>The Mole</vt:lpstr>
      <vt:lpstr>Our Donut Analogy </vt:lpstr>
      <vt:lpstr>A Good Analogy</vt:lpstr>
      <vt:lpstr>Conversion Practice</vt:lpstr>
      <vt:lpstr>Conversion Practice</vt:lpstr>
      <vt:lpstr>Conversion Practice </vt:lpstr>
      <vt:lpstr>The Mole</vt:lpstr>
      <vt:lpstr>The Mole</vt:lpstr>
      <vt:lpstr>Avogadro’s number</vt:lpstr>
      <vt:lpstr>Where does this number come from?</vt:lpstr>
      <vt:lpstr>How does this relate to the periodic table?</vt:lpstr>
      <vt:lpstr>Useful Vocabulary </vt:lpstr>
      <vt:lpstr>The Mole’s Purpose</vt:lpstr>
      <vt:lpstr>Let’s practice some conversions</vt:lpstr>
      <vt:lpstr>Let’s try some more</vt:lpstr>
      <vt:lpstr>Molar mass</vt:lpstr>
      <vt:lpstr>Calculate molecular weights </vt:lpstr>
      <vt:lpstr>Calculate molecular weights</vt:lpstr>
      <vt:lpstr>A different example</vt:lpstr>
      <vt:lpstr>Now let’s go from mols to grams</vt:lpstr>
      <vt:lpstr>Moles to Liters</vt:lpstr>
      <vt:lpstr>PowerPoint Presentation</vt:lpstr>
      <vt:lpstr>STP</vt:lpstr>
      <vt:lpstr>Example Problem</vt:lpstr>
      <vt:lpstr>Practice Problems</vt:lpstr>
      <vt:lpstr>Percent Composition</vt:lpstr>
      <vt:lpstr>Percent Composition</vt:lpstr>
      <vt:lpstr>How do we calculate percentages?</vt:lpstr>
      <vt:lpstr>Calculating percentages</vt:lpstr>
      <vt:lpstr>Percent composition analogy</vt:lpstr>
      <vt:lpstr>Percent Composition by Mass (mass fraction)</vt:lpstr>
      <vt:lpstr>Sample Calculation</vt:lpstr>
      <vt:lpstr>PowerPoint Presentation</vt:lpstr>
      <vt:lpstr>Using percent compositions </vt:lpstr>
      <vt:lpstr>Important Uses of Percent Composition </vt:lpstr>
      <vt:lpstr>Nutrition Labels</vt:lpstr>
      <vt:lpstr>Practice</vt:lpstr>
      <vt:lpstr>Percent Error Review</vt:lpstr>
      <vt:lpstr>Empirical Formulas</vt:lpstr>
      <vt:lpstr>Steps in Calculating Empirical Formulas</vt:lpstr>
      <vt:lpstr>Using Empirical Formulas to Calculate Formulas of Hydrates</vt:lpstr>
      <vt:lpstr>Sample Calculation</vt:lpstr>
      <vt:lpstr>Practice problem</vt:lpstr>
      <vt:lpstr>Practice problem</vt:lpstr>
      <vt:lpstr>Molecular Formulas from Empirical Data</vt:lpstr>
      <vt:lpstr>Molecular formula from empirical data</vt:lpstr>
      <vt:lpstr>Practice problem</vt:lpstr>
      <vt:lpstr>Practice problem</vt:lpstr>
      <vt:lpstr>Hydrates </vt:lpstr>
      <vt:lpstr>Analytical Chemistry </vt:lpstr>
      <vt:lpstr>Analyzing Hydrates </vt:lpstr>
      <vt:lpstr>Uses of Hydrates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Jacob Atherly</dc:creator>
  <cp:lastModifiedBy>Jacob Atherly</cp:lastModifiedBy>
  <cp:revision>4</cp:revision>
  <dcterms:modified xsi:type="dcterms:W3CDTF">2019-03-25T15:04:29Z</dcterms:modified>
</cp:coreProperties>
</file>